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B5B73-4E1D-A1F2-65BD-B7CDE1252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9A2FA-08D6-9E94-9624-3FB61995D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0A86C-4C5F-8D29-D382-7BCF8C051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01A0A-5FCE-BD3A-88AC-2E5C27DE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A8282-285A-E5C5-DBF4-E32168F62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5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B6160-1A42-D201-EF3F-9E4DA562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A671D-0B1C-365B-5B34-52C55CA73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A789-DE90-ED28-158A-C70A46E56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0FBC8-7C37-AB86-0188-13AED30E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4599A-A78A-50B0-50B8-41C2705D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6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7C7E26-F481-9283-2FF7-3398F5EA8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66F7D-1C7D-0218-082D-52B11174A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BDBD1-3C95-61A6-DA60-23E0A77B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0F51C-0495-1A02-41A2-F5A48C5C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ED26E-84DA-A5E8-8C71-5064D72A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823C-7614-58B1-33FF-8D5E9E63F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B83A-8721-D347-5B2C-C38B2F9D1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FF0D4-D0CA-90B7-169E-8A8D2616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1F61B-6F3D-C571-3F07-40B8DE68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1D860-2566-40A4-AC5C-316939A4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1462-0F76-AAD9-AB15-C9485BFD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71A66-4D24-780C-7C80-F36B44E71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A0E50-C93E-CBDE-A03C-43C3A10B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52D76-B6BF-EB50-0C7E-75F65250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1C320-9EAC-FDAB-05F5-87686EA9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6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C6AA3-B050-F81B-2F46-CDB1C427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77416-976A-4F01-5BA6-AA78A3871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042AC-1659-2D21-2BEE-DC781D9AC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EBB55-B497-71A5-6B3B-7219BAA96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D4F1F-D5DA-B53C-EF17-2EBD1E1C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FF611-B21B-F5B0-52DE-2EFD518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8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5BD54-611D-2CE8-9C3D-21F41C04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7CF8A-4665-5EAF-9653-2F46876CB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B4D1E-0275-6042-5C1E-198DD3A51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04047-DDDC-05BA-8E61-940ECDB32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29EC71-6EE2-007E-37EE-F5557151C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4E4BCD-8CF1-07B8-6AAB-71998F01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3C4F37-6289-1CED-6552-EEC497B9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C64CB0-A96F-9809-1EB1-11FEFAE4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1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43C6-5859-7505-7972-1CEB282C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2D42A-5706-16A8-5F4B-5512E12B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B42FE-4CCC-D629-3D6D-FC1F5A23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E3756-7421-35A7-FEEA-1730F95C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7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D9524-034D-BD42-72C9-57D1C16F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83785-95D7-448C-004B-74FDB76F3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F6032-66E1-8731-2D0A-54AFD6C8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6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F026C-9D4D-9E77-A922-8540A96E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24B3-F15D-ED97-B1DF-1BB41ACD7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302A4-62FF-7360-E3B6-AFC738B71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9CFBB-36A5-3D10-BCD8-3934C545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1D566-8B6B-0C62-CD6F-D97D858B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AE50D-55C4-9B25-0928-0192B0DA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1140E-EA5E-E854-C74A-9947E6007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FD615-AFED-082C-9028-0D9533ED9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0221D-37A1-4D22-3067-6EE8D49CD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9AA84-AC81-9C4A-E011-A4EA8317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1D483-2C15-367F-7383-CB90E6F9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6E4CD-B7C0-8315-B042-84CBCC21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6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9C6E3-F854-0B59-725A-14801DC6F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D88CB-2BDF-7BC8-4C4C-E2E222B19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76242-F0E1-29DB-E453-384028AA7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06819-7817-463E-8B5F-1DE5B9EF68E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D084F-CF24-0F3F-5790-C29A7CB73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3031A-709B-34A8-41F6-473A2430F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80577-A2B6-4BBF-BC4D-1BA34F7B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9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emf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C7A3-E04C-A56B-DC64-87E85FAA27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Lucy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Dinkinesh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Peer Review: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Lucy L'TES</a:t>
            </a: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FECBC-E696-3ACA-138F-36D653FD7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Timothy N. Titus</a:t>
            </a:r>
          </a:p>
          <a:p>
            <a:r>
              <a:rPr lang="en-US" dirty="0"/>
              <a:t>12:00 EDT</a:t>
            </a:r>
          </a:p>
        </p:txBody>
      </p:sp>
    </p:spTree>
    <p:extLst>
      <p:ext uri="{BB962C8B-B14F-4D97-AF65-F5344CB8AC3E}">
        <p14:creationId xmlns:p14="http://schemas.microsoft.com/office/powerpoint/2010/main" val="2106773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7A20C-38C0-AD37-EA24-3332FE39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 Conversation of IFGM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622DC-B6BC-EEE2-F6A0-6BD3F5496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IFGM</a:t>
            </a:r>
          </a:p>
        </p:txBody>
      </p:sp>
      <p:pic>
        <p:nvPicPr>
          <p:cNvPr id="8" name="Content Placeholder 7" descr="A graph with a graph and numbers&#10;&#10;Description automatically generated with medium confidence">
            <a:extLst>
              <a:ext uri="{FF2B5EF4-FFF2-40B4-BE49-F238E27FC236}">
                <a16:creationId xmlns:a16="http://schemas.microsoft.com/office/drawing/2014/main" id="{4D8F1748-0116-44B6-4BDF-D4F83583AA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896741"/>
            <a:ext cx="5157787" cy="2901255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08EE5-A8CD-D428-AE7E-BB85CB886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VSPEC (Absolute values; Not scaled)</a:t>
            </a:r>
          </a:p>
        </p:txBody>
      </p:sp>
      <p:pic>
        <p:nvPicPr>
          <p:cNvPr id="10" name="Content Placeholder 9" descr="A graph of a graph&#10;&#10;Description automatically generated">
            <a:extLst>
              <a:ext uri="{FF2B5EF4-FFF2-40B4-BE49-F238E27FC236}">
                <a16:creationId xmlns:a16="http://schemas.microsoft.com/office/drawing/2014/main" id="{310F06E1-9133-A496-7CFC-D5FC1C515E6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889597"/>
            <a:ext cx="5183188" cy="2915543"/>
          </a:xfrm>
        </p:spPr>
      </p:pic>
    </p:spTree>
    <p:extLst>
      <p:ext uri="{BB962C8B-B14F-4D97-AF65-F5344CB8AC3E}">
        <p14:creationId xmlns:p14="http://schemas.microsoft.com/office/powerpoint/2010/main" val="95462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D5E64-2164-DF1B-A1EC-87BAC088F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490" y="301245"/>
            <a:ext cx="5157787" cy="442811"/>
          </a:xfrm>
        </p:spPr>
        <p:txBody>
          <a:bodyPr/>
          <a:lstStyle/>
          <a:p>
            <a:r>
              <a:rPr lang="en-US" dirty="0"/>
              <a:t>V_SPECS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4A188-C5E1-5A74-C338-85E632B2B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0762" y="282555"/>
            <a:ext cx="5183188" cy="429739"/>
          </a:xfrm>
        </p:spPr>
        <p:txBody>
          <a:bodyPr/>
          <a:lstStyle/>
          <a:p>
            <a:r>
              <a:rPr lang="en-US" dirty="0"/>
              <a:t>Instrument Response Function (IRF)</a:t>
            </a:r>
          </a:p>
        </p:txBody>
      </p:sp>
      <p:pic>
        <p:nvPicPr>
          <p:cNvPr id="14" name="Content Placeholder 13" descr="A graph showing a graph of a wave&#10;&#10;Description automatically generated with medium confidence">
            <a:extLst>
              <a:ext uri="{FF2B5EF4-FFF2-40B4-BE49-F238E27FC236}">
                <a16:creationId xmlns:a16="http://schemas.microsoft.com/office/drawing/2014/main" id="{88750D29-5E1C-8C5A-D738-12D1633F3F5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50" y="3772698"/>
            <a:ext cx="5183188" cy="2915543"/>
          </a:xfrm>
        </p:spPr>
      </p:pic>
      <p:pic>
        <p:nvPicPr>
          <p:cNvPr id="12" name="Content Placeholder 11" descr="A graph of a normal distribution&#10;&#10;Description automatically generated">
            <a:extLst>
              <a:ext uri="{FF2B5EF4-FFF2-40B4-BE49-F238E27FC236}">
                <a16:creationId xmlns:a16="http://schemas.microsoft.com/office/drawing/2014/main" id="{AF8D5D6D-15D5-81CD-2A20-B60DB8A49E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50" y="624650"/>
            <a:ext cx="5157787" cy="2901255"/>
          </a:xfrm>
        </p:spPr>
      </p:pic>
      <p:pic>
        <p:nvPicPr>
          <p:cNvPr id="16" name="Picture 15" descr="A graph of a function&#10;&#10;Description automatically generated">
            <a:extLst>
              <a:ext uri="{FF2B5EF4-FFF2-40B4-BE49-F238E27FC236}">
                <a16:creationId xmlns:a16="http://schemas.microsoft.com/office/drawing/2014/main" id="{61DA031B-6815-E870-A1F1-330FAA776C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724" y="680111"/>
            <a:ext cx="4960594" cy="2790334"/>
          </a:xfrm>
          <a:prstGeom prst="rect">
            <a:avLst/>
          </a:prstGeom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389534C-64E0-23E5-866E-D79D19B5E047}"/>
              </a:ext>
            </a:extLst>
          </p:cNvPr>
          <p:cNvSpPr txBox="1">
            <a:spLocks/>
          </p:cNvSpPr>
          <p:nvPr/>
        </p:nvSpPr>
        <p:spPr>
          <a:xfrm>
            <a:off x="621219" y="3525905"/>
            <a:ext cx="5183188" cy="429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Single </a:t>
            </a:r>
            <a:r>
              <a:rPr lang="en-US" dirty="0" err="1"/>
              <a:t>Obs</a:t>
            </a:r>
            <a:r>
              <a:rPr lang="en-US" dirty="0"/>
              <a:t>: </a:t>
            </a:r>
            <a:r>
              <a:rPr lang="en-US" dirty="0" err="1"/>
              <a:t>Vspec</a:t>
            </a:r>
            <a:r>
              <a:rPr lang="en-US" dirty="0"/>
              <a:t> Ratio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058F9AAB-FE76-FDEA-59F6-183E79E5E061}"/>
              </a:ext>
            </a:extLst>
          </p:cNvPr>
          <p:cNvSpPr/>
          <p:nvPr/>
        </p:nvSpPr>
        <p:spPr>
          <a:xfrm>
            <a:off x="5507192" y="1745911"/>
            <a:ext cx="1013877" cy="3988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10648F2A-B8A2-C978-599B-49671DE0E955}"/>
              </a:ext>
            </a:extLst>
          </p:cNvPr>
          <p:cNvSpPr/>
          <p:nvPr/>
        </p:nvSpPr>
        <p:spPr>
          <a:xfrm>
            <a:off x="3706239" y="3251570"/>
            <a:ext cx="484632" cy="5977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graph showing a graph&#10;&#10;Description automatically generated with medium confidence">
            <a:extLst>
              <a:ext uri="{FF2B5EF4-FFF2-40B4-BE49-F238E27FC236}">
                <a16:creationId xmlns:a16="http://schemas.microsoft.com/office/drawing/2014/main" id="{EFCD12A9-600B-33FB-8F9F-CA96032FA7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595" y="3772698"/>
            <a:ext cx="5031225" cy="2830064"/>
          </a:xfrm>
          <a:prstGeom prst="rect">
            <a:avLst/>
          </a:prstGeom>
        </p:spPr>
      </p:pic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3BC2018-C61A-8BA9-B283-7CC521F5A80A}"/>
              </a:ext>
            </a:extLst>
          </p:cNvPr>
          <p:cNvSpPr txBox="1">
            <a:spLocks/>
          </p:cNvSpPr>
          <p:nvPr/>
        </p:nvSpPr>
        <p:spPr>
          <a:xfrm>
            <a:off x="6736405" y="3484665"/>
            <a:ext cx="5183188" cy="429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Calibrated Spectrum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B4B05883-5D0A-945E-B7F9-458C6B7C0FB8}"/>
              </a:ext>
            </a:extLst>
          </p:cNvPr>
          <p:cNvSpPr/>
          <p:nvPr/>
        </p:nvSpPr>
        <p:spPr>
          <a:xfrm>
            <a:off x="9452043" y="3270261"/>
            <a:ext cx="484632" cy="5977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D72767F1-100B-FC6B-8CC7-6D3A54CC813C}"/>
              </a:ext>
            </a:extLst>
          </p:cNvPr>
          <p:cNvSpPr/>
          <p:nvPr/>
        </p:nvSpPr>
        <p:spPr>
          <a:xfrm>
            <a:off x="5507191" y="4730763"/>
            <a:ext cx="1013877" cy="3988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316A0B-1EA3-7A42-1D06-2A6245CAE085}"/>
              </a:ext>
            </a:extLst>
          </p:cNvPr>
          <p:cNvSpPr txBox="1"/>
          <p:nvPr/>
        </p:nvSpPr>
        <p:spPr>
          <a:xfrm>
            <a:off x="3335785" y="1159497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6B2125-0714-39C9-EF68-333C920A7431}"/>
              </a:ext>
            </a:extLst>
          </p:cNvPr>
          <p:cNvSpPr txBox="1"/>
          <p:nvPr/>
        </p:nvSpPr>
        <p:spPr>
          <a:xfrm>
            <a:off x="3335785" y="152128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Space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CF2714-DAAF-B9AF-BF47-CD515BE95588}"/>
              </a:ext>
            </a:extLst>
          </p:cNvPr>
          <p:cNvSpPr txBox="1"/>
          <p:nvPr/>
        </p:nvSpPr>
        <p:spPr>
          <a:xfrm>
            <a:off x="3353363" y="2466797"/>
            <a:ext cx="120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Calibration</a:t>
            </a:r>
          </a:p>
        </p:txBody>
      </p:sp>
    </p:spTree>
    <p:extLst>
      <p:ext uri="{BB962C8B-B14F-4D97-AF65-F5344CB8AC3E}">
        <p14:creationId xmlns:p14="http://schemas.microsoft.com/office/powerpoint/2010/main" val="3244525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952BBD5-4A8F-CB02-22FF-D183F9B760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2627"/>
            <a:ext cx="6288646" cy="35373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2DAE45-51E7-37F4-C703-9C56737C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DA750-7568-9D3F-9071-F1146BAA0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12317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Black = LTES Calibration</a:t>
            </a:r>
          </a:p>
          <a:p>
            <a:r>
              <a:rPr lang="en-US" dirty="0"/>
              <a:t>Blue = My Calibration</a:t>
            </a:r>
          </a:p>
          <a:p>
            <a:r>
              <a:rPr lang="en-US" dirty="0"/>
              <a:t>Red = 2-Temperature fit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DA42CF-ECE0-38BD-EEE2-D537E1557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41676" y="4408578"/>
            <a:ext cx="5183188" cy="46814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Chistensen</a:t>
            </a:r>
            <a:r>
              <a:rPr lang="en-US" dirty="0"/>
              <a:t> et al., 2024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EFE0A6-0991-766F-7EFB-1B33D5672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118" y="239843"/>
            <a:ext cx="6058746" cy="42296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48A2B59-7BC8-8989-C6D8-F21123F7AE33}"/>
              </a:ext>
            </a:extLst>
          </p:cNvPr>
          <p:cNvSpPr txBox="1"/>
          <p:nvPr/>
        </p:nvSpPr>
        <p:spPr>
          <a:xfrm>
            <a:off x="6127382" y="5011341"/>
            <a:ext cx="57362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used the average of three calibrations looks, the average of five space looks, and the average of eleven target looks to generate my calibration curve.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ACD56EE-C5C4-ED09-EFEC-827FE6BF0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7A02205-F734-B3B2-B955-1D29ACCE8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Major</a:t>
            </a:r>
          </a:p>
          <a:p>
            <a:pPr lvl="1"/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3-2 should reflect the order of the data as it appears in the data files. Either reorder list or update Array Index Numbers.</a:t>
            </a:r>
          </a:p>
          <a:p>
            <a:pPr lvl="1"/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Science data file should be fixed so that all of the data can be accessed. </a:t>
            </a:r>
          </a:p>
          <a:p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 type =0 was never identified as to what LTES was observing. Types 1-3 were identified as space, calibration, and target, respectively.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9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FB90-0A05-95E9-C5E1-75D7ED5A6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FAEAC-4AE6-E683-A248-F89C3BC6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Christensen et al., 2024, Lucy Thermal Emission Spectrometer (L'TES) Temperature Observations of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Dinkinesh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55th LPSC, held 11-15 March, 2024 at The Woodlands, Texas/Virtual. LPI Contribution No. 3040, id.1384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C6C1EF-B78D-5E2F-EDCA-ACA896A7C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57" y="3073097"/>
            <a:ext cx="4844845" cy="30318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370B17-EC12-C41A-144D-1C926DBA0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025" y="3073097"/>
            <a:ext cx="4880889" cy="310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0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CD6EB-C5FC-55B7-2539-406721A9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49FD9-8315-0262-6EA3-0083DBED0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  <a:p>
            <a:r>
              <a:rPr lang="en-US" dirty="0"/>
              <a:t>Documentation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Raw Housekeeping Data</a:t>
            </a:r>
          </a:p>
          <a:p>
            <a:pPr lvl="1"/>
            <a:r>
              <a:rPr lang="en-US" dirty="0"/>
              <a:t>Raw (Engineering) Data</a:t>
            </a:r>
          </a:p>
          <a:p>
            <a:pPr lvl="1"/>
            <a:r>
              <a:rPr lang="en-US" dirty="0"/>
              <a:t>Calibrated Data</a:t>
            </a:r>
          </a:p>
          <a:p>
            <a:r>
              <a:rPr lang="en-US" dirty="0"/>
              <a:t>Summary</a:t>
            </a:r>
          </a:p>
          <a:p>
            <a:r>
              <a:rPr lang="en-US" dirty="0"/>
              <a:t>References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12980B-00B8-35F5-4194-F3E10B817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214" y="0"/>
            <a:ext cx="4962847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895B9B-EFA9-3AA9-A9D4-3252DF5F43BE}"/>
              </a:ext>
            </a:extLst>
          </p:cNvPr>
          <p:cNvSpPr txBox="1"/>
          <p:nvPr/>
        </p:nvSpPr>
        <p:spPr>
          <a:xfrm>
            <a:off x="7713483" y="6092765"/>
            <a:ext cx="455078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1" i="0" u="none" strike="noStrike" baseline="0" dirty="0">
                <a:latin typeface="Arial" panose="020B0604020202020204" pitchFamily="34" charset="0"/>
              </a:rPr>
              <a:t>Figure 2-3 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Calibration Processing Pipeline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8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870B-3871-0783-3118-E4E76AC6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1A221-9B07-971C-A6AB-7DA3577E53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BB82A-C6BD-CAC3-DB0C-2175A3B294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Windows OS platform 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PDS4_Viewer</a:t>
            </a:r>
          </a:p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 own IDL v8.9 code.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cases where the IDL could not be read, I used the PDS4_Viewer to export the needed values to CSV files, which could then be read into IDL. </a:t>
            </a:r>
            <a:endParaRPr lang="en-US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44B01-C011-6D09-FFD1-B4B1E38BA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3D9BAA-703C-9D5B-3188-019A5E7730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onducted manual cross-referencing checks between labels and values form the PDS4_Viewer and IDL results using pds_read.pro. 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 replication of the calibration pipeline, based on the documentation, was conducted in IDL.</a:t>
            </a:r>
          </a:p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Compared calibrated results to published analysis.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9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358A1-0E44-1750-656D-5DF8D8BA3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/>
          <a:lstStyle/>
          <a:p>
            <a:r>
              <a:rPr lang="en-US" dirty="0"/>
              <a:t>Documentation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5364400-8E2B-62C5-7F79-F82C8396A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4"/>
            <a:ext cx="10515600" cy="5293339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2-3 provides a good overview of the calibration pipeline processing steps.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believe that this figure will be helpful to those not familiar with calibrating thermal interferometry data.</a:t>
            </a:r>
            <a:endParaRPr lang="en-US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2-3 is key to doing the calibration.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looks good. The values appear unchanged from other TES family of instruments (e.g., OTES), which is not surprising.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3-2, LTES Uncalibrated Data Product, has issues.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arrays in this table do not align with the actual data. For example, the table has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sclk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either located in at array index number 54 for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hkraw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at 56 for raw. But the actual data files have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sclk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the first data array. The table order appears to have been alphabetized by array name, as opposed to data order within structure. 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data appears to be organized in a practical order. (See next slide)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documentation table should be adjusted to reflect this order or update the Array Index Number.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3-4, Calibrated Science Format, looks good and is very useful and informative. </a:t>
            </a:r>
          </a:p>
        </p:txBody>
      </p:sp>
    </p:spTree>
    <p:extLst>
      <p:ext uri="{BB962C8B-B14F-4D97-AF65-F5344CB8AC3E}">
        <p14:creationId xmlns:p14="http://schemas.microsoft.com/office/powerpoint/2010/main" val="327316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06A5-87DF-7EFE-7772-9330831C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4326101" cy="1204740"/>
          </a:xfrm>
        </p:spPr>
        <p:txBody>
          <a:bodyPr>
            <a:normAutofit fontScale="90000"/>
          </a:bodyPr>
          <a:lstStyle/>
          <a:p>
            <a:r>
              <a:rPr lang="en-US" dirty="0"/>
              <a:t>Data: Housekeeping &amp; Engineering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4A8F1-B371-7A98-9876-9C4136690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30441"/>
          </a:xfrm>
        </p:spPr>
        <p:txBody>
          <a:bodyPr/>
          <a:lstStyle/>
          <a:p>
            <a:r>
              <a:rPr lang="en-US" dirty="0"/>
              <a:t>LTES_SIS Table 3-2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4665B95-3A89-FA83-57B9-973F9C2C57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5777" y="2111604"/>
            <a:ext cx="5157787" cy="2522554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B054A5F-51F2-83A8-4F75-A3FBB197A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256381"/>
            <a:ext cx="5183188" cy="823912"/>
          </a:xfrm>
        </p:spPr>
        <p:txBody>
          <a:bodyPr/>
          <a:lstStyle/>
          <a:p>
            <a:r>
              <a:rPr lang="en-US" dirty="0"/>
              <a:t>PDS4 Viewer: tes_0752128689_02105_eng_03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A34914B-EBBD-01D3-46E7-3E6B4B2B8F5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33564" y="1348034"/>
            <a:ext cx="5971343" cy="4841630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2A5FF9A-8E43-F282-6958-B5A674A19025}"/>
              </a:ext>
            </a:extLst>
          </p:cNvPr>
          <p:cNvSpPr txBox="1"/>
          <p:nvPr/>
        </p:nvSpPr>
        <p:spPr>
          <a:xfrm>
            <a:off x="1572" y="4901899"/>
            <a:ext cx="6094428" cy="136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format appears to be organized in a practical/pragmatic order.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documentation table should be adjusted to reflect this order or update the Array Index Number.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0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5A47-1305-8033-3516-8CA2B701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Data: Calibration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8FC9C-7731-C834-ABD0-A55E8DF04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88931"/>
            <a:ext cx="5157787" cy="439868"/>
          </a:xfrm>
        </p:spPr>
        <p:txBody>
          <a:bodyPr/>
          <a:lstStyle/>
          <a:p>
            <a:r>
              <a:rPr lang="en-US" dirty="0"/>
              <a:t>Science data file corrupted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2ED45-51EB-AF28-B932-ABD8D04AB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23068"/>
            <a:ext cx="5157787" cy="4411744"/>
          </a:xfrm>
        </p:spPr>
        <p:txBody>
          <a:bodyPr>
            <a:normAutofit/>
          </a:bodyPr>
          <a:lstStyle/>
          <a:p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IDL was unable to read the science data file.</a:t>
            </a:r>
          </a:p>
          <a:p>
            <a:pPr lvl="1"/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Attempts to use IDL pds_read.pro resulted in a “End of file encountered” error suggesting there is missing data somewhere in the file. </a:t>
            </a:r>
          </a:p>
          <a:p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PDS4_VIEWER was able to read and export all data arrays that I tried except the </a:t>
            </a:r>
            <a:r>
              <a:rPr lang="en-US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local_time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array.  </a:t>
            </a:r>
          </a:p>
          <a:p>
            <a:pPr lvl="1"/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Local_time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array was not crucial to my review and analysis, but I suspect this is where the file corruption had occurred that prevented IDL from reading the entire file.</a:t>
            </a:r>
          </a:p>
          <a:p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should be investigated and corrected. </a:t>
            </a:r>
          </a:p>
          <a:p>
            <a:pPr lvl="1"/>
            <a:r>
              <a:rPr lang="en-US" sz="16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 the calibrated data file error has been fixed, the file should be reviewed to validate the data formats.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F4F8FE5-F3AF-B06F-2AF4-2CDF17FD7B5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893881" y="1063964"/>
            <a:ext cx="6139911" cy="4857259"/>
          </a:xfr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4FECEBA2-C93A-56D6-68C8-4A90447280B4}"/>
              </a:ext>
            </a:extLst>
          </p:cNvPr>
          <p:cNvSpPr/>
          <p:nvPr/>
        </p:nvSpPr>
        <p:spPr>
          <a:xfrm>
            <a:off x="10896125" y="3525625"/>
            <a:ext cx="518474" cy="35821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B7E9B2-F2BA-EF4F-A2CD-53E4D3F664DA}"/>
              </a:ext>
            </a:extLst>
          </p:cNvPr>
          <p:cNvSpPr/>
          <p:nvPr/>
        </p:nvSpPr>
        <p:spPr>
          <a:xfrm>
            <a:off x="6778182" y="3525625"/>
            <a:ext cx="1027212" cy="35821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5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88460F4-2BA8-A500-C69B-F886CD97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Calibrated Data File: Target Type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4EC8F07-06C4-8377-2B08-DBF7F0A0F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1208433"/>
          </a:xfrm>
        </p:spPr>
        <p:txBody>
          <a:bodyPr>
            <a:noAutofit/>
          </a:bodyPr>
          <a:lstStyle/>
          <a:p>
            <a:r>
              <a:rPr lang="en-US" b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Channel 60 radiance vs. scan index. The black line is the channel 60 radiance. The red line is the observation type.</a:t>
            </a:r>
            <a:endParaRPr lang="en-US" b="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43E19C-FE6D-636F-6CB2-34662392F9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788" y="2896741"/>
            <a:ext cx="5157787" cy="290125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5B79E69-B5AC-8272-CE30-FE902E898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1208434"/>
          </a:xfrm>
        </p:spPr>
        <p:txBody>
          <a:bodyPr>
            <a:normAutofit/>
          </a:bodyPr>
          <a:lstStyle/>
          <a:p>
            <a:r>
              <a:rPr lang="en-US" b="0" dirty="0"/>
              <a:t>Latitude vs. scan index. The black line is sub-spacecraft latitude. The red line indicates the type of observation.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9F54684-1B3A-F631-1830-5635F6F6B57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2889597"/>
            <a:ext cx="5183188" cy="29155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5FAEC63-943F-262B-FD8C-A9F0229B8B95}"/>
              </a:ext>
            </a:extLst>
          </p:cNvPr>
          <p:cNvSpPr txBox="1"/>
          <p:nvPr/>
        </p:nvSpPr>
        <p:spPr>
          <a:xfrm>
            <a:off x="6853287" y="5797996"/>
            <a:ext cx="3725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Type=0 is not described in the SIS.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A1925EE-7E95-0882-5C03-CFA5CE209D72}"/>
              </a:ext>
            </a:extLst>
          </p:cNvPr>
          <p:cNvSpPr/>
          <p:nvPr/>
        </p:nvSpPr>
        <p:spPr>
          <a:xfrm>
            <a:off x="10443639" y="4732256"/>
            <a:ext cx="518474" cy="35821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34D8084-3CED-5E5D-AE7F-DD8886B734BC}"/>
              </a:ext>
            </a:extLst>
          </p:cNvPr>
          <p:cNvSpPr/>
          <p:nvPr/>
        </p:nvSpPr>
        <p:spPr>
          <a:xfrm rot="1059661">
            <a:off x="10339935" y="5167950"/>
            <a:ext cx="329782" cy="6013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D3686E-8352-8A43-093E-9674D0EB166C}"/>
              </a:ext>
            </a:extLst>
          </p:cNvPr>
          <p:cNvSpPr txBox="1"/>
          <p:nvPr/>
        </p:nvSpPr>
        <p:spPr>
          <a:xfrm>
            <a:off x="11067068" y="3228945"/>
            <a:ext cx="35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AB71EA-FF4C-306F-1020-252027B1A21B}"/>
              </a:ext>
            </a:extLst>
          </p:cNvPr>
          <p:cNvSpPr txBox="1"/>
          <p:nvPr/>
        </p:nvSpPr>
        <p:spPr>
          <a:xfrm>
            <a:off x="11067068" y="3731640"/>
            <a:ext cx="35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3F2C6F-C850-455A-112A-649BF054A06F}"/>
              </a:ext>
            </a:extLst>
          </p:cNvPr>
          <p:cNvSpPr txBox="1"/>
          <p:nvPr/>
        </p:nvSpPr>
        <p:spPr>
          <a:xfrm>
            <a:off x="11067068" y="4248427"/>
            <a:ext cx="35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CC0BFD-14F0-D839-BB17-8775AF151DA1}"/>
              </a:ext>
            </a:extLst>
          </p:cNvPr>
          <p:cNvSpPr txBox="1"/>
          <p:nvPr/>
        </p:nvSpPr>
        <p:spPr>
          <a:xfrm>
            <a:off x="10369256" y="2778542"/>
            <a:ext cx="1160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Obs</a:t>
            </a:r>
            <a:r>
              <a:rPr lang="en-US" sz="2000" b="1" dirty="0"/>
              <a:t> Type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1F8242-B07A-FF35-4CAC-EB9D5A5F667C}"/>
              </a:ext>
            </a:extLst>
          </p:cNvPr>
          <p:cNvSpPr txBox="1"/>
          <p:nvPr/>
        </p:nvSpPr>
        <p:spPr>
          <a:xfrm>
            <a:off x="11061316" y="4644965"/>
            <a:ext cx="35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520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7A5F-48A7-2D76-F53A-61A7589F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96B25-8BCA-A653-2DB5-92FFC5D23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38853"/>
            <a:ext cx="5157787" cy="3738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Parameters: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1A52C-8204-8BF0-DC64-4077F5993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5157787" cy="4664075"/>
          </a:xfrm>
        </p:spPr>
        <p:txBody>
          <a:bodyPr>
            <a:normAutofit/>
          </a:bodyPr>
          <a:lstStyle/>
          <a:p>
            <a:r>
              <a:rPr lang="en-US" dirty="0"/>
              <a:t>Emission Angle: 9999</a:t>
            </a:r>
          </a:p>
          <a:p>
            <a:r>
              <a:rPr lang="en-US" dirty="0"/>
              <a:t>Incidence Angle: 9999</a:t>
            </a:r>
          </a:p>
          <a:p>
            <a:r>
              <a:rPr lang="en-US" dirty="0"/>
              <a:t>Lat: 9999</a:t>
            </a:r>
          </a:p>
          <a:p>
            <a:r>
              <a:rPr lang="en-US" dirty="0"/>
              <a:t>Lon: 9999</a:t>
            </a:r>
          </a:p>
          <a:p>
            <a:r>
              <a:rPr lang="en-US" dirty="0"/>
              <a:t>Phase Angle: 9999</a:t>
            </a:r>
          </a:p>
          <a:p>
            <a:r>
              <a:rPr lang="en-US" dirty="0" err="1"/>
              <a:t>Sub_SC_Lat</a:t>
            </a:r>
            <a:r>
              <a:rPr lang="en-US" dirty="0"/>
              <a:t>: Valid</a:t>
            </a:r>
          </a:p>
          <a:p>
            <a:r>
              <a:rPr lang="en-US" dirty="0" err="1"/>
              <a:t>Sub_SC_Lon</a:t>
            </a:r>
            <a:r>
              <a:rPr lang="en-US" dirty="0"/>
              <a:t>: Valid</a:t>
            </a:r>
          </a:p>
          <a:p>
            <a:r>
              <a:rPr lang="en-US" dirty="0" err="1"/>
              <a:t>Sub_Sol_Lat</a:t>
            </a:r>
            <a:r>
              <a:rPr lang="en-US" dirty="0"/>
              <a:t>: Valid</a:t>
            </a:r>
          </a:p>
          <a:p>
            <a:r>
              <a:rPr lang="en-US" dirty="0" err="1"/>
              <a:t>Sub_Sol_Lon</a:t>
            </a:r>
            <a:r>
              <a:rPr lang="en-US" dirty="0"/>
              <a:t>: Valid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79632-77FE-0733-C1C6-AA4225D47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37229" y="228947"/>
            <a:ext cx="6227207" cy="1863803"/>
          </a:xfrm>
        </p:spPr>
        <p:txBody>
          <a:bodyPr>
            <a:noAutofit/>
          </a:bodyPr>
          <a:lstStyle/>
          <a:p>
            <a:r>
              <a:rPr lang="en-US" b="0" kern="1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Sub-Spacecraft Latitude vs. Longitude. </a:t>
            </a:r>
          </a:p>
          <a:p>
            <a:r>
              <a:rPr lang="en-US" b="0" kern="1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line indicates the sub-spacecraft location on </a:t>
            </a:r>
            <a:r>
              <a:rPr lang="en-US" b="0" kern="100" dirty="0" err="1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Dinkinesh</a:t>
            </a:r>
            <a:r>
              <a:rPr lang="en-US" b="0" kern="1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When the line is red, the observation is target where green indicates space looks. The red asterisk indicates the subsolar point.</a:t>
            </a:r>
            <a:endParaRPr lang="en-US" b="0" kern="100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F78D42-4F9B-3857-B9F3-73C6620AA74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011" y="2095947"/>
            <a:ext cx="7470826" cy="420233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040CD83D-F66B-7F57-C0FE-418AC14463AC}"/>
              </a:ext>
            </a:extLst>
          </p:cNvPr>
          <p:cNvSpPr/>
          <p:nvPr/>
        </p:nvSpPr>
        <p:spPr>
          <a:xfrm>
            <a:off x="4045807" y="50345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D15AEE-A8BB-EFAD-015E-24E3DD7BC1A4}"/>
              </a:ext>
            </a:extLst>
          </p:cNvPr>
          <p:cNvSpPr txBox="1"/>
          <p:nvPr/>
        </p:nvSpPr>
        <p:spPr>
          <a:xfrm>
            <a:off x="5024214" y="6212264"/>
            <a:ext cx="6768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 like that geometry data is in the SCI file and not a separate GEO file. </a:t>
            </a:r>
          </a:p>
        </p:txBody>
      </p:sp>
    </p:spTree>
    <p:extLst>
      <p:ext uri="{BB962C8B-B14F-4D97-AF65-F5344CB8AC3E}">
        <p14:creationId xmlns:p14="http://schemas.microsoft.com/office/powerpoint/2010/main" val="257386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329F-3FCE-863E-5AAB-6CF74923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90310"/>
          </a:xfrm>
        </p:spPr>
        <p:txBody>
          <a:bodyPr>
            <a:normAutofit fontScale="90000"/>
          </a:bodyPr>
          <a:lstStyle/>
          <a:p>
            <a:r>
              <a:rPr lang="en-US" dirty="0"/>
              <a:t>Calibration Pipeline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488FDF7C-2137-DB7E-D3CF-D88EA83AC2A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839788" y="5694018"/>
            <a:ext cx="5157787" cy="956386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18DAA8-124B-C597-09ED-79B6C281C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7620"/>
            <a:ext cx="12192000" cy="1391839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DFD40543-1E2D-5FAB-BA10-AAAEBDB97C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839788" y="2061530"/>
            <a:ext cx="5157787" cy="3627778"/>
          </a:xfr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0F900E-F660-AC8E-B3B0-63BB95C4FF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6054" y="1984999"/>
            <a:ext cx="3376158" cy="466540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7E1EDCB-C933-93D5-3B7B-135B0EBC0863}"/>
              </a:ext>
            </a:extLst>
          </p:cNvPr>
          <p:cNvSpPr txBox="1"/>
          <p:nvPr/>
        </p:nvSpPr>
        <p:spPr>
          <a:xfrm>
            <a:off x="6279269" y="2583282"/>
            <a:ext cx="2299124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 LTES CDP module transforms each interferogram (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ifgm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array) into a voltage spectrum (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vspec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array). The transformation is done by performing a Discrete Fourier Transform (DFT) on the raw interferogram. 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B95C57-639A-4750-DA56-B67BCE54F832}"/>
              </a:ext>
            </a:extLst>
          </p:cNvPr>
          <p:cNvSpPr/>
          <p:nvPr/>
        </p:nvSpPr>
        <p:spPr>
          <a:xfrm>
            <a:off x="6194427" y="2865748"/>
            <a:ext cx="2289697" cy="3164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28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920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Lucy Dinkinesh Peer Review: Lucy L'TES </vt:lpstr>
      <vt:lpstr>Overview</vt:lpstr>
      <vt:lpstr>Methodology</vt:lpstr>
      <vt:lpstr>Documentation</vt:lpstr>
      <vt:lpstr>Data: Housekeeping &amp; Engineering </vt:lpstr>
      <vt:lpstr>Data: Calibration</vt:lpstr>
      <vt:lpstr>Calibrated Data File: Target Type</vt:lpstr>
      <vt:lpstr>Geometry</vt:lpstr>
      <vt:lpstr>Calibration Pipeline</vt:lpstr>
      <vt:lpstr>DFT Conversation of IFGM</vt:lpstr>
      <vt:lpstr>PowerPoint Presentation</vt:lpstr>
      <vt:lpstr>Calibration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Lucy Dinkinesh Peer Review: Lucy L'TES </dc:title>
  <dc:creator>Titus, Timothy N</dc:creator>
  <cp:lastModifiedBy>Titus, Timothy N</cp:lastModifiedBy>
  <cp:revision>5</cp:revision>
  <dcterms:created xsi:type="dcterms:W3CDTF">2024-09-22T13:33:33Z</dcterms:created>
  <dcterms:modified xsi:type="dcterms:W3CDTF">2024-09-22T16:50:46Z</dcterms:modified>
</cp:coreProperties>
</file>